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3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6" r:id="rId4"/>
    <p:sldId id="267" r:id="rId5"/>
    <p:sldId id="257" r:id="rId6"/>
    <p:sldId id="260" r:id="rId7"/>
    <p:sldId id="268" r:id="rId8"/>
    <p:sldId id="259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ile con tema 1 - Color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63" d="100"/>
          <a:sy n="63" d="100"/>
        </p:scale>
        <p:origin x="8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56BF3E-7B41-4F10-889C-84F8AA686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Cloud Locale con </a:t>
            </a:r>
            <a:r>
              <a:rPr lang="it-IT" dirty="0" err="1"/>
              <a:t>raspberry</a:t>
            </a:r>
            <a:r>
              <a:rPr lang="it-IT" dirty="0"/>
              <a:t> </a:t>
            </a:r>
            <a:r>
              <a:rPr lang="it-IT" dirty="0" err="1"/>
              <a:t>pi</a:t>
            </a:r>
            <a:r>
              <a:rPr lang="it-IT" dirty="0"/>
              <a:t> 3 </a:t>
            </a:r>
            <a:r>
              <a:rPr lang="it-IT" dirty="0" err="1"/>
              <a:t>Mod.b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F9F44F9-5C71-4D7B-AA48-64391185A2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Presentazione a cura di Puca Vincenzo classe 5°G Inf2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647C967-C400-4048-8ABD-C669B55AC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653" y="2960273"/>
            <a:ext cx="1840327" cy="184032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9936B8D-1AE6-4399-95F9-5AFF8A893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816" y="3174999"/>
            <a:ext cx="589622" cy="58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5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C0843A-7A75-498D-AA67-7984596A7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064" y="96357"/>
            <a:ext cx="4577499" cy="874264"/>
          </a:xfrm>
        </p:spPr>
        <p:txBody>
          <a:bodyPr>
            <a:normAutofit/>
          </a:bodyPr>
          <a:lstStyle/>
          <a:p>
            <a:r>
              <a:rPr lang="it-IT" dirty="0"/>
              <a:t>Server Cloud Locale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84F8BEB-F2CB-48D9-BB1F-75826CCE2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909" y="24429"/>
            <a:ext cx="1018120" cy="10181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F8B2D2A-F055-44AD-AD1C-65A73001D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439" y="118587"/>
            <a:ext cx="685800" cy="87426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47EC8A-47F1-4EB2-B0CA-E568EDAD6A11}"/>
              </a:ext>
            </a:extLst>
          </p:cNvPr>
          <p:cNvSpPr txBox="1"/>
          <p:nvPr/>
        </p:nvSpPr>
        <p:spPr>
          <a:xfrm>
            <a:off x="7168239" y="333434"/>
            <a:ext cx="4077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Step 2: Preparazione SO (IP Statico)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0EE02B5-695E-4F63-B626-C1727B7E3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064" y="1078513"/>
            <a:ext cx="10113291" cy="56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8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C0843A-7A75-498D-AA67-7984596A7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78452"/>
            <a:ext cx="10131425" cy="1456267"/>
          </a:xfrm>
        </p:spPr>
        <p:txBody>
          <a:bodyPr>
            <a:normAutofit/>
          </a:bodyPr>
          <a:lstStyle/>
          <a:p>
            <a:r>
              <a:rPr lang="it-IT" dirty="0"/>
              <a:t>Server Cloud Locale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84F8BEB-F2CB-48D9-BB1F-75826CCE2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300" y="497525"/>
            <a:ext cx="1018120" cy="10181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F8B2D2A-F055-44AD-AD1C-65A73001D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69453"/>
            <a:ext cx="685800" cy="87426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47EC8A-47F1-4EB2-B0CA-E568EDAD6A11}"/>
              </a:ext>
            </a:extLst>
          </p:cNvPr>
          <p:cNvSpPr txBox="1"/>
          <p:nvPr/>
        </p:nvSpPr>
        <p:spPr>
          <a:xfrm>
            <a:off x="6790373" y="806530"/>
            <a:ext cx="3017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Step 3: Invio Comandi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DCE5CB5-537B-48DF-8B39-41A8EAECFD86}"/>
              </a:ext>
            </a:extLst>
          </p:cNvPr>
          <p:cNvSpPr txBox="1"/>
          <p:nvPr/>
        </p:nvSpPr>
        <p:spPr>
          <a:xfrm>
            <a:off x="838199" y="1515645"/>
            <a:ext cx="79654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sudo raspi-</a:t>
            </a:r>
            <a:r>
              <a:rPr lang="it-IT" dirty="0" err="1"/>
              <a:t>config</a:t>
            </a:r>
            <a:endParaRPr lang="it-IT" dirty="0"/>
          </a:p>
          <a:p>
            <a:endParaRPr lang="it-IT" dirty="0"/>
          </a:p>
          <a:p>
            <a:r>
              <a:rPr lang="it-IT" dirty="0"/>
              <a:t>sudo </a:t>
            </a:r>
            <a:r>
              <a:rPr lang="it-IT" dirty="0" err="1"/>
              <a:t>apt-get</a:t>
            </a:r>
            <a:r>
              <a:rPr lang="it-IT" dirty="0"/>
              <a:t> update</a:t>
            </a:r>
          </a:p>
          <a:p>
            <a:r>
              <a:rPr lang="it-IT" dirty="0"/>
              <a:t>sudo </a:t>
            </a:r>
            <a:r>
              <a:rPr lang="it-IT" dirty="0" err="1"/>
              <a:t>apt-get</a:t>
            </a:r>
            <a:r>
              <a:rPr lang="it-IT" dirty="0"/>
              <a:t> upgrade</a:t>
            </a:r>
          </a:p>
          <a:p>
            <a:endParaRPr lang="it-IT" dirty="0"/>
          </a:p>
          <a:p>
            <a:r>
              <a:rPr lang="it-IT" dirty="0"/>
              <a:t>sudo </a:t>
            </a:r>
            <a:r>
              <a:rPr lang="it-IT" dirty="0" err="1"/>
              <a:t>apt-get</a:t>
            </a:r>
            <a:r>
              <a:rPr lang="it-IT" dirty="0"/>
              <a:t> </a:t>
            </a:r>
            <a:r>
              <a:rPr lang="it-IT" dirty="0" err="1"/>
              <a:t>install</a:t>
            </a:r>
            <a:r>
              <a:rPr lang="it-IT" dirty="0"/>
              <a:t> apache2</a:t>
            </a:r>
          </a:p>
          <a:p>
            <a:endParaRPr lang="it-IT" dirty="0"/>
          </a:p>
          <a:p>
            <a:r>
              <a:rPr lang="it-IT" dirty="0"/>
              <a:t>sudo </a:t>
            </a:r>
            <a:r>
              <a:rPr lang="it-IT" dirty="0" err="1"/>
              <a:t>apt-get</a:t>
            </a:r>
            <a:r>
              <a:rPr lang="it-IT" dirty="0"/>
              <a:t> </a:t>
            </a:r>
            <a:r>
              <a:rPr lang="it-IT" dirty="0" err="1"/>
              <a:t>install</a:t>
            </a:r>
            <a:r>
              <a:rPr lang="it-IT" dirty="0"/>
              <a:t> php5 php5-gd </a:t>
            </a:r>
            <a:r>
              <a:rPr lang="it-IT" dirty="0" err="1"/>
              <a:t>sqlite</a:t>
            </a:r>
            <a:r>
              <a:rPr lang="it-IT" dirty="0"/>
              <a:t> php5-sqlite php5-curl</a:t>
            </a:r>
          </a:p>
          <a:p>
            <a:endParaRPr lang="it-IT" dirty="0"/>
          </a:p>
          <a:p>
            <a:r>
              <a:rPr lang="it-IT" dirty="0"/>
              <a:t>sudo service apache2 </a:t>
            </a:r>
            <a:r>
              <a:rPr lang="it-IT" dirty="0" err="1"/>
              <a:t>restart</a:t>
            </a:r>
            <a:endParaRPr lang="it-IT" dirty="0"/>
          </a:p>
          <a:p>
            <a:endParaRPr lang="it-IT" dirty="0"/>
          </a:p>
          <a:p>
            <a:r>
              <a:rPr lang="da-DK" dirty="0"/>
              <a:t>wget https://download.owncloud.org/community/owncloud-9.1.0.zip</a:t>
            </a:r>
          </a:p>
          <a:p>
            <a:endParaRPr lang="da-DK" dirty="0"/>
          </a:p>
          <a:p>
            <a:r>
              <a:rPr lang="it-IT" dirty="0"/>
              <a:t>sudo mv owncloud-9.0.4.zip /</a:t>
            </a:r>
            <a:r>
              <a:rPr lang="it-IT" dirty="0" err="1"/>
              <a:t>var</a:t>
            </a:r>
            <a:r>
              <a:rPr lang="it-IT" dirty="0"/>
              <a:t>/www/html </a:t>
            </a:r>
          </a:p>
          <a:p>
            <a:r>
              <a:rPr lang="it-IT" dirty="0"/>
              <a:t>cd /</a:t>
            </a:r>
            <a:r>
              <a:rPr lang="it-IT" dirty="0" err="1"/>
              <a:t>var</a:t>
            </a:r>
            <a:r>
              <a:rPr lang="it-IT" dirty="0"/>
              <a:t>/www/html </a:t>
            </a:r>
          </a:p>
          <a:p>
            <a:r>
              <a:rPr lang="it-IT" dirty="0"/>
              <a:t>sudo </a:t>
            </a:r>
            <a:r>
              <a:rPr lang="it-IT" dirty="0" err="1"/>
              <a:t>unzip</a:t>
            </a:r>
            <a:r>
              <a:rPr lang="it-IT" dirty="0"/>
              <a:t> -q owncloud-9.0.4.zip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B825319-9ED8-42C9-A769-6F1DD6626EEE}"/>
              </a:ext>
            </a:extLst>
          </p:cNvPr>
          <p:cNvSpPr txBox="1"/>
          <p:nvPr/>
        </p:nvSpPr>
        <p:spPr>
          <a:xfrm>
            <a:off x="4429759" y="2885466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Server Web con test dell’indirizzo </a:t>
            </a:r>
            <a:r>
              <a:rPr lang="it-IT" dirty="0" err="1"/>
              <a:t>ip</a:t>
            </a:r>
            <a:endParaRPr lang="it-IT" dirty="0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5FFE0239-F773-480A-B5D4-DBC4CEE0F93D}"/>
              </a:ext>
            </a:extLst>
          </p:cNvPr>
          <p:cNvSpPr/>
          <p:nvPr/>
        </p:nvSpPr>
        <p:spPr>
          <a:xfrm>
            <a:off x="3688080" y="2793259"/>
            <a:ext cx="619759" cy="5486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96A5408-FBBB-4B34-B753-B24AC3C8AEC4}"/>
              </a:ext>
            </a:extLst>
          </p:cNvPr>
          <p:cNvSpPr txBox="1"/>
          <p:nvPr/>
        </p:nvSpPr>
        <p:spPr>
          <a:xfrm>
            <a:off x="5751513" y="5102220"/>
            <a:ext cx="66289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sudo </a:t>
            </a:r>
            <a:r>
              <a:rPr lang="it-IT" dirty="0" err="1"/>
              <a:t>mkdir</a:t>
            </a:r>
            <a:r>
              <a:rPr lang="it-IT" dirty="0"/>
              <a:t> /</a:t>
            </a:r>
            <a:r>
              <a:rPr lang="it-IT" dirty="0" err="1"/>
              <a:t>var</a:t>
            </a:r>
            <a:r>
              <a:rPr lang="it-IT" dirty="0"/>
              <a:t>/www/html/</a:t>
            </a:r>
            <a:r>
              <a:rPr lang="it-IT" dirty="0" err="1"/>
              <a:t>owncloud</a:t>
            </a:r>
            <a:r>
              <a:rPr lang="it-IT" dirty="0"/>
              <a:t>/data </a:t>
            </a:r>
          </a:p>
          <a:p>
            <a:r>
              <a:rPr lang="it-IT" dirty="0"/>
              <a:t>sudo </a:t>
            </a:r>
            <a:r>
              <a:rPr lang="it-IT" dirty="0" err="1"/>
              <a:t>chown</a:t>
            </a:r>
            <a:r>
              <a:rPr lang="it-IT" dirty="0"/>
              <a:t> </a:t>
            </a:r>
            <a:r>
              <a:rPr lang="it-IT" dirty="0" err="1"/>
              <a:t>www-data:www-data</a:t>
            </a:r>
            <a:r>
              <a:rPr lang="it-IT" dirty="0"/>
              <a:t> /</a:t>
            </a:r>
            <a:r>
              <a:rPr lang="it-IT" dirty="0" err="1"/>
              <a:t>var</a:t>
            </a:r>
            <a:r>
              <a:rPr lang="it-IT" dirty="0"/>
              <a:t>/www/html/</a:t>
            </a:r>
            <a:r>
              <a:rPr lang="it-IT" dirty="0" err="1"/>
              <a:t>owncloud</a:t>
            </a:r>
            <a:r>
              <a:rPr lang="it-IT" dirty="0"/>
              <a:t>/data</a:t>
            </a:r>
          </a:p>
          <a:p>
            <a:r>
              <a:rPr lang="it-IT" dirty="0"/>
              <a:t>sudo </a:t>
            </a:r>
            <a:r>
              <a:rPr lang="it-IT" dirty="0" err="1"/>
              <a:t>chmod</a:t>
            </a:r>
            <a:r>
              <a:rPr lang="it-IT" dirty="0"/>
              <a:t> 750 /</a:t>
            </a:r>
            <a:r>
              <a:rPr lang="it-IT" dirty="0" err="1"/>
              <a:t>var</a:t>
            </a:r>
            <a:r>
              <a:rPr lang="it-IT" dirty="0"/>
              <a:t>/www/html/</a:t>
            </a:r>
            <a:r>
              <a:rPr lang="it-IT" dirty="0" err="1"/>
              <a:t>owncloud</a:t>
            </a:r>
            <a:r>
              <a:rPr lang="it-IT" dirty="0"/>
              <a:t>/data</a:t>
            </a:r>
          </a:p>
          <a:p>
            <a:endParaRPr lang="it-IT" dirty="0"/>
          </a:p>
          <a:p>
            <a:r>
              <a:rPr lang="it-IT" dirty="0"/>
              <a:t>sudo </a:t>
            </a:r>
            <a:r>
              <a:rPr lang="it-IT" dirty="0" err="1"/>
              <a:t>reboot</a:t>
            </a:r>
            <a:endParaRPr lang="it-IT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B1EC775E-412A-47F2-AA3E-7B2DC62A3173}"/>
              </a:ext>
            </a:extLst>
          </p:cNvPr>
          <p:cNvSpPr/>
          <p:nvPr/>
        </p:nvSpPr>
        <p:spPr>
          <a:xfrm>
            <a:off x="4953420" y="5486794"/>
            <a:ext cx="619759" cy="5486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0759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C0843A-7A75-498D-AA67-7984596A7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98" y="209453"/>
            <a:ext cx="10131425" cy="720000"/>
          </a:xfrm>
        </p:spPr>
        <p:txBody>
          <a:bodyPr>
            <a:normAutofit/>
          </a:bodyPr>
          <a:lstStyle/>
          <a:p>
            <a:r>
              <a:rPr lang="it-IT" dirty="0"/>
              <a:t>Server Cloud Locale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84F8BEB-F2CB-48D9-BB1F-75826CCE2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707" y="60393"/>
            <a:ext cx="1018120" cy="10181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F8B2D2A-F055-44AD-AD1C-65A73001D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40" y="131184"/>
            <a:ext cx="685800" cy="87426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47EC8A-47F1-4EB2-B0CA-E568EDAD6A11}"/>
              </a:ext>
            </a:extLst>
          </p:cNvPr>
          <p:cNvSpPr txBox="1"/>
          <p:nvPr/>
        </p:nvSpPr>
        <p:spPr>
          <a:xfrm>
            <a:off x="6665488" y="367286"/>
            <a:ext cx="391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Step 4: Configurazione ed uso Cloud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6AC19DC-76E0-4623-AB59-2C3EA3F9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41" y="1398596"/>
            <a:ext cx="4142857" cy="518095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7472AC3-3544-4B71-8962-F31475CF8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142" y="2635964"/>
            <a:ext cx="7481855" cy="3943584"/>
          </a:xfrm>
          <a:prstGeom prst="rect">
            <a:avLst/>
          </a:prstGeom>
        </p:spPr>
      </p:pic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E2DBD59C-8420-4C6C-95AA-4FB8FF29BC4B}"/>
              </a:ext>
            </a:extLst>
          </p:cNvPr>
          <p:cNvCxnSpPr>
            <a:cxnSpLocks/>
          </p:cNvCxnSpPr>
          <p:nvPr/>
        </p:nvCxnSpPr>
        <p:spPr>
          <a:xfrm>
            <a:off x="4828658" y="1806646"/>
            <a:ext cx="1610242" cy="720000"/>
          </a:xfrm>
          <a:prstGeom prst="bentConnector3">
            <a:avLst>
              <a:gd name="adj1" fmla="val 10016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3AE2368-FF66-48F4-8150-F16C03ACFEAD}"/>
              </a:ext>
            </a:extLst>
          </p:cNvPr>
          <p:cNvSpPr txBox="1"/>
          <p:nvPr/>
        </p:nvSpPr>
        <p:spPr>
          <a:xfrm>
            <a:off x="7619385" y="1285556"/>
            <a:ext cx="2962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Da qualsiasi browser:</a:t>
            </a:r>
          </a:p>
          <a:p>
            <a:r>
              <a:rPr lang="it-IT" sz="2000" dirty="0"/>
              <a:t>192.168.x.x/</a:t>
            </a:r>
            <a:r>
              <a:rPr lang="it-IT" sz="2000" dirty="0" err="1"/>
              <a:t>owncloud</a:t>
            </a:r>
            <a:r>
              <a:rPr lang="it-IT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3940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B1860A-B490-4AAB-A4C5-401ACBF2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46853"/>
            <a:ext cx="10131425" cy="1456267"/>
          </a:xfrm>
        </p:spPr>
        <p:txBody>
          <a:bodyPr/>
          <a:lstStyle/>
          <a:p>
            <a:r>
              <a:rPr lang="it-IT" dirty="0"/>
              <a:t>Considerazioni finali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FB1BE6-6D96-4C02-9294-83CD8A414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69720"/>
            <a:ext cx="11323320" cy="2209800"/>
          </a:xfrm>
        </p:spPr>
        <p:txBody>
          <a:bodyPr>
            <a:normAutofit/>
          </a:bodyPr>
          <a:lstStyle/>
          <a:p>
            <a:r>
              <a:rPr lang="it-IT" sz="2000" dirty="0"/>
              <a:t>Sicurezza riguardo l’accesso al cloud da esterno </a:t>
            </a:r>
          </a:p>
          <a:p>
            <a:pPr marL="0" indent="0">
              <a:buNone/>
            </a:pPr>
            <a:r>
              <a:rPr lang="it-IT" sz="2000" dirty="0"/>
              <a:t>     (acquisto di un dominio e apertura porte del modem , </a:t>
            </a:r>
            <a:r>
              <a:rPr lang="it-IT" sz="2000" dirty="0" err="1"/>
              <a:t>reindirizzamento</a:t>
            </a:r>
            <a:r>
              <a:rPr lang="it-IT" sz="2000" dirty="0"/>
              <a:t>)</a:t>
            </a:r>
          </a:p>
          <a:p>
            <a:r>
              <a:rPr lang="it-IT" sz="2000" dirty="0"/>
              <a:t>Ospitare una o più pagine web</a:t>
            </a:r>
          </a:p>
          <a:p>
            <a:r>
              <a:rPr lang="it-IT" sz="2000" dirty="0"/>
              <a:t>Altri utilizzi (Retro </a:t>
            </a:r>
            <a:r>
              <a:rPr lang="it-IT" sz="2000" dirty="0" err="1"/>
              <a:t>gaming</a:t>
            </a:r>
            <a:r>
              <a:rPr lang="it-IT" sz="2000" dirty="0"/>
              <a:t>, mini-computer, droni)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D87DAD-7911-4C07-B231-13EFCA008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17" y="4717627"/>
            <a:ext cx="3021603" cy="169882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56340B3-001A-452D-ABC5-AC5BB8782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118" y="2978604"/>
            <a:ext cx="3021603" cy="169965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410607B-557C-42B1-988C-000A7C50E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923" y="3828430"/>
            <a:ext cx="4251960" cy="257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2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576BD8-3389-4219-B501-8B9608B7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39" y="401321"/>
            <a:ext cx="5608319" cy="1456267"/>
          </a:xfrm>
        </p:spPr>
        <p:txBody>
          <a:bodyPr/>
          <a:lstStyle/>
          <a:p>
            <a:r>
              <a:rPr lang="it-IT" dirty="0" err="1"/>
              <a:t>Raspberry</a:t>
            </a:r>
            <a:r>
              <a:rPr lang="it-IT" dirty="0"/>
              <a:t> </a:t>
            </a:r>
            <a:r>
              <a:rPr lang="it-IT" dirty="0" err="1"/>
              <a:t>pi</a:t>
            </a:r>
            <a:r>
              <a:rPr lang="it-IT" dirty="0"/>
              <a:t> </a:t>
            </a:r>
            <a:r>
              <a:rPr lang="it-IT" dirty="0" err="1"/>
              <a:t>foundation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6A2031-65F6-442C-9111-F0A4A031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1330" y="1512147"/>
            <a:ext cx="9349336" cy="30631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000" dirty="0"/>
              <a:t>La </a:t>
            </a:r>
            <a:r>
              <a:rPr lang="it-IT" sz="2000" dirty="0" err="1"/>
              <a:t>Raspberry</a:t>
            </a:r>
            <a:r>
              <a:rPr lang="it-IT" sz="2000" dirty="0"/>
              <a:t> </a:t>
            </a:r>
            <a:r>
              <a:rPr lang="it-IT" sz="2000" dirty="0" err="1"/>
              <a:t>Pi</a:t>
            </a:r>
            <a:r>
              <a:rPr lang="it-IT" sz="2000" dirty="0"/>
              <a:t> Foundation ha come scopo il promuovere lo studio dell'informatica e di argomenti correlati, soprattutto a livello scolastico dei più importanti linguaggi di programmazione. </a:t>
            </a:r>
          </a:p>
          <a:p>
            <a:pPr marL="0" indent="0" algn="ctr">
              <a:buNone/>
            </a:pPr>
            <a:r>
              <a:rPr lang="it-IT" sz="2000" dirty="0"/>
              <a:t>L’azienda, creata a scopo di beneficenza, promuove principalmente l'apprendimento di </a:t>
            </a:r>
            <a:r>
              <a:rPr lang="it-IT" sz="2000" dirty="0" err="1"/>
              <a:t>Python</a:t>
            </a:r>
            <a:r>
              <a:rPr lang="it-IT" sz="2000" dirty="0"/>
              <a:t>, ma sosterrà anche l'uso del BBC BASIC, del C e del </a:t>
            </a:r>
            <a:r>
              <a:rPr lang="it-IT" sz="2000" dirty="0" err="1"/>
              <a:t>Perl</a:t>
            </a:r>
            <a:r>
              <a:rPr lang="it-IT" sz="2000" dirty="0"/>
              <a:t>. </a:t>
            </a:r>
          </a:p>
          <a:p>
            <a:pPr marL="0" indent="0" algn="ctr">
              <a:buNone/>
            </a:pPr>
            <a:r>
              <a:rPr lang="it-IT" sz="2000" dirty="0"/>
              <a:t>Madre del </a:t>
            </a:r>
            <a:r>
              <a:rPr lang="it-IT" sz="2000" dirty="0" err="1"/>
              <a:t>Raspberry</a:t>
            </a:r>
            <a:r>
              <a:rPr lang="it-IT" sz="2000" dirty="0"/>
              <a:t> PI ha sempre lavorato su dispositivi di tipo single-board.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84F1753-850C-4237-BAEE-191481625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243" y="4550422"/>
            <a:ext cx="3494929" cy="113565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39EB66A-D38F-41C3-95A3-DDB6B97D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29" y="4550421"/>
            <a:ext cx="2594434" cy="113565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C31E798-A54E-40A0-B040-DE5F8E6FC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2" y="4550421"/>
            <a:ext cx="1121972" cy="112197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B31CCF7-A7C7-4698-96BC-34A8D0C18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4071" y="623210"/>
            <a:ext cx="800894" cy="10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1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5471D7-59BE-4565-B4E0-D566534F7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833" y="525358"/>
            <a:ext cx="7426325" cy="1456267"/>
          </a:xfrm>
        </p:spPr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Single Board Computer?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841040-C3DB-4736-AAAA-D134598B8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2" y="1752602"/>
            <a:ext cx="10131425" cy="2590798"/>
          </a:xfrm>
        </p:spPr>
        <p:txBody>
          <a:bodyPr/>
          <a:lstStyle/>
          <a:p>
            <a:pPr marL="360000" indent="0" algn="ctr">
              <a:buNone/>
            </a:pPr>
            <a:r>
              <a:rPr lang="en-GB" sz="2000" dirty="0"/>
              <a:t>A single board computer, or SBC, is a type of computer where all of the computer components are built onto a single circuit board. Desktop computers and laptops usually have separate components that are connected by cables to a central circuit board. A single board computer contains the microprocessor (or multiple), storage and memory, as well as other necessary components, in a single circuit board. </a:t>
            </a:r>
            <a:r>
              <a:rPr lang="it-IT" sz="2000" dirty="0" err="1"/>
              <a:t>These</a:t>
            </a:r>
            <a:r>
              <a:rPr lang="it-IT" sz="2000" dirty="0"/>
              <a:t> are </a:t>
            </a:r>
            <a:r>
              <a:rPr lang="it-IT" sz="2000" dirty="0" err="1"/>
              <a:t>all</a:t>
            </a:r>
            <a:r>
              <a:rPr lang="it-IT" sz="2000" dirty="0"/>
              <a:t> the </a:t>
            </a:r>
            <a:r>
              <a:rPr lang="it-IT" sz="2000" dirty="0" err="1"/>
              <a:t>minimal</a:t>
            </a:r>
            <a:r>
              <a:rPr lang="it-IT" sz="2000" dirty="0"/>
              <a:t> </a:t>
            </a:r>
            <a:r>
              <a:rPr lang="it-IT" sz="2000" dirty="0" err="1"/>
              <a:t>requirements</a:t>
            </a:r>
            <a:r>
              <a:rPr lang="it-IT" sz="2000" dirty="0"/>
              <a:t> to </a:t>
            </a:r>
            <a:r>
              <a:rPr lang="it-IT" sz="2000" dirty="0" err="1"/>
              <a:t>have</a:t>
            </a:r>
            <a:r>
              <a:rPr lang="it-IT" sz="2000" dirty="0"/>
              <a:t> a </a:t>
            </a:r>
            <a:r>
              <a:rPr lang="it-IT" sz="2000" dirty="0" err="1"/>
              <a:t>fully</a:t>
            </a:r>
            <a:r>
              <a:rPr lang="it-IT" sz="2000" dirty="0"/>
              <a:t> </a:t>
            </a:r>
            <a:r>
              <a:rPr lang="it-IT" sz="2000" dirty="0" err="1"/>
              <a:t>functional</a:t>
            </a:r>
            <a:r>
              <a:rPr lang="it-IT" sz="2000" dirty="0"/>
              <a:t> computer.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E8DF43-4EDD-4AEB-A376-4D2EA7D1D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158" y="754381"/>
            <a:ext cx="998221" cy="99822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A25AC77-278F-4A0C-9F75-DF6880CE3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086" y="4083439"/>
            <a:ext cx="4615815" cy="251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76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B7CD17-B7B3-4143-AC1E-012776A8F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338" y="173517"/>
            <a:ext cx="9037319" cy="1456267"/>
          </a:xfrm>
        </p:spPr>
        <p:txBody>
          <a:bodyPr/>
          <a:lstStyle/>
          <a:p>
            <a:r>
              <a:rPr lang="en-GB" dirty="0"/>
              <a:t>Applications for Single Board Computers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9A48EE-D883-48B9-B364-8CC78C218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4" y="1461656"/>
            <a:ext cx="10131425" cy="364913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it-IT" sz="2000" dirty="0"/>
              <a:t>Single board </a:t>
            </a:r>
            <a:r>
              <a:rPr lang="it-IT" sz="2000" dirty="0" err="1"/>
              <a:t>computers</a:t>
            </a:r>
            <a:r>
              <a:rPr lang="it-IT" sz="2000" dirty="0"/>
              <a:t> are </a:t>
            </a:r>
            <a:r>
              <a:rPr lang="it-IT" sz="2000" dirty="0" err="1"/>
              <a:t>used</a:t>
            </a:r>
            <a:r>
              <a:rPr lang="it-IT" sz="2000" dirty="0"/>
              <a:t> for a </a:t>
            </a:r>
            <a:r>
              <a:rPr lang="it-IT" sz="2000" dirty="0" err="1"/>
              <a:t>variety</a:t>
            </a:r>
            <a:r>
              <a:rPr lang="it-IT" sz="2000" dirty="0"/>
              <a:t> of </a:t>
            </a:r>
            <a:r>
              <a:rPr lang="it-IT" sz="2000" dirty="0" err="1"/>
              <a:t>things</a:t>
            </a:r>
            <a:r>
              <a:rPr lang="it-IT" sz="2000" dirty="0"/>
              <a:t>. </a:t>
            </a:r>
            <a:r>
              <a:rPr lang="it-IT" sz="2000" dirty="0" err="1"/>
              <a:t>They</a:t>
            </a:r>
            <a:r>
              <a:rPr lang="it-IT" sz="2000" dirty="0"/>
              <a:t> can be </a:t>
            </a:r>
            <a:r>
              <a:rPr lang="it-IT" sz="2000" dirty="0" err="1"/>
              <a:t>used</a:t>
            </a:r>
            <a:r>
              <a:rPr lang="it-IT" sz="2000" dirty="0"/>
              <a:t> for educational or </a:t>
            </a:r>
            <a:r>
              <a:rPr lang="it-IT" sz="2000" dirty="0" err="1"/>
              <a:t>demonstration</a:t>
            </a:r>
            <a:r>
              <a:rPr lang="it-IT" sz="2000" dirty="0"/>
              <a:t> </a:t>
            </a:r>
            <a:r>
              <a:rPr lang="it-IT" sz="2000" dirty="0" err="1"/>
              <a:t>purposes</a:t>
            </a:r>
            <a:r>
              <a:rPr lang="it-IT" sz="2000" dirty="0"/>
              <a:t>, </a:t>
            </a:r>
            <a:r>
              <a:rPr lang="it-IT" sz="2000" dirty="0" err="1"/>
              <a:t>development</a:t>
            </a:r>
            <a:r>
              <a:rPr lang="it-IT" sz="2000" dirty="0"/>
              <a:t>, </a:t>
            </a:r>
            <a:r>
              <a:rPr lang="it-IT" sz="2000" dirty="0" err="1"/>
              <a:t>embedded</a:t>
            </a:r>
            <a:r>
              <a:rPr lang="it-IT" sz="2000" dirty="0"/>
              <a:t> computer </a:t>
            </a:r>
            <a:r>
              <a:rPr lang="it-IT" sz="2000" dirty="0" err="1"/>
              <a:t>controllers</a:t>
            </a:r>
            <a:r>
              <a:rPr lang="it-IT" sz="2000" dirty="0"/>
              <a:t> or </a:t>
            </a:r>
            <a:r>
              <a:rPr lang="it-IT" sz="2000" dirty="0" err="1"/>
              <a:t>even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media streaming devices.</a:t>
            </a:r>
          </a:p>
          <a:p>
            <a:pPr marL="0" indent="0" algn="ctr">
              <a:buNone/>
            </a:pPr>
            <a:r>
              <a:rPr lang="en-GB" sz="2000" dirty="0"/>
              <a:t>Single board computers are found embedded in larger devices including:</a:t>
            </a:r>
            <a:endParaRPr lang="it-IT" sz="2000" dirty="0"/>
          </a:p>
          <a:p>
            <a:pPr marL="0" lvl="0" indent="0" algn="ctr">
              <a:buNone/>
            </a:pPr>
            <a:r>
              <a:rPr lang="it-IT" sz="2000" dirty="0"/>
              <a:t> ATM </a:t>
            </a:r>
            <a:r>
              <a:rPr lang="it-IT" sz="2000" dirty="0" err="1"/>
              <a:t>machines</a:t>
            </a:r>
            <a:r>
              <a:rPr lang="it-IT" sz="2000" dirty="0"/>
              <a:t>  </a:t>
            </a:r>
          </a:p>
          <a:p>
            <a:pPr marL="0" lvl="0" indent="0" algn="ctr">
              <a:buNone/>
            </a:pPr>
            <a:r>
              <a:rPr lang="it-IT" sz="2000" dirty="0"/>
              <a:t>            Industrial </a:t>
            </a:r>
            <a:r>
              <a:rPr lang="it-IT" sz="2000" dirty="0" err="1"/>
              <a:t>computers</a:t>
            </a:r>
            <a:endParaRPr lang="it-IT" sz="2000" dirty="0"/>
          </a:p>
          <a:p>
            <a:pPr marL="0" lvl="0" indent="0" algn="ctr">
              <a:buNone/>
            </a:pPr>
            <a:r>
              <a:rPr lang="it-IT" sz="2000" dirty="0"/>
              <a:t>          </a:t>
            </a:r>
            <a:r>
              <a:rPr lang="it-IT" sz="2000" dirty="0" err="1"/>
              <a:t>Medical</a:t>
            </a:r>
            <a:r>
              <a:rPr lang="it-IT" sz="2000" dirty="0"/>
              <a:t> </a:t>
            </a:r>
            <a:r>
              <a:rPr lang="it-IT" sz="2000" dirty="0" err="1"/>
              <a:t>equipment</a:t>
            </a:r>
            <a:endParaRPr lang="it-IT" sz="2000" dirty="0"/>
          </a:p>
          <a:p>
            <a:pPr marL="0" lvl="0" indent="0" algn="ctr">
              <a:buNone/>
            </a:pPr>
            <a:r>
              <a:rPr lang="it-IT" sz="2000" dirty="0"/>
              <a:t>                 Automation </a:t>
            </a:r>
            <a:r>
              <a:rPr lang="it-IT" sz="2000" dirty="0" err="1"/>
              <a:t>equipment</a:t>
            </a:r>
            <a:r>
              <a:rPr lang="it-IT" sz="2000" dirty="0"/>
              <a:t> </a:t>
            </a:r>
          </a:p>
          <a:p>
            <a:pPr marL="0" lvl="0" indent="0" algn="ctr">
              <a:buNone/>
            </a:pPr>
            <a:r>
              <a:rPr lang="it-IT" sz="2000" dirty="0"/>
              <a:t>Cash </a:t>
            </a:r>
            <a:r>
              <a:rPr lang="it-IT" sz="2000" dirty="0" err="1"/>
              <a:t>registers</a:t>
            </a:r>
            <a:endParaRPr lang="it-IT" sz="2000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12EE392-1F6C-4207-8CEF-067209F2A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01" y="3039583"/>
            <a:ext cx="1748473" cy="174847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A3D0D88-695A-43C9-9290-EC4DE6BF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13" y="3039583"/>
            <a:ext cx="2558740" cy="174847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6867950-9BD2-4974-BBD6-874E19CAF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515" y="4468883"/>
            <a:ext cx="2796058" cy="186805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1D45772-A7C1-458A-AD55-200658A88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284" y="4849333"/>
            <a:ext cx="3570257" cy="148760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E928D83-716B-4B15-9069-123F16536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2892" y="2935743"/>
            <a:ext cx="1371303" cy="148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16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9D7B3B-FAC1-49CA-A4DD-63FCCADA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8181" y="268257"/>
            <a:ext cx="3690834" cy="1456267"/>
          </a:xfrm>
        </p:spPr>
        <p:txBody>
          <a:bodyPr/>
          <a:lstStyle/>
          <a:p>
            <a:r>
              <a:rPr lang="it-IT" dirty="0"/>
              <a:t>Il </a:t>
            </a:r>
            <a:r>
              <a:rPr lang="it-IT" dirty="0" err="1"/>
              <a:t>raspberry</a:t>
            </a:r>
            <a:r>
              <a:rPr lang="it-IT" dirty="0"/>
              <a:t> </a:t>
            </a:r>
            <a:r>
              <a:rPr lang="it-IT" dirty="0" err="1"/>
              <a:t>pi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E9FCAA-67B6-4F17-8110-00D590F59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8770"/>
            <a:ext cx="10515601" cy="170811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it-IT" sz="2000" dirty="0"/>
              <a:t>L'organizzazione ha promosso la creazione e la diffusione del </a:t>
            </a:r>
            <a:r>
              <a:rPr lang="it-IT" sz="2000" dirty="0" err="1"/>
              <a:t>Raspberry</a:t>
            </a:r>
            <a:r>
              <a:rPr lang="it-IT" sz="2000" dirty="0"/>
              <a:t> </a:t>
            </a:r>
            <a:r>
              <a:rPr lang="it-IT" sz="2000" dirty="0" err="1"/>
              <a:t>Pi</a:t>
            </a:r>
            <a:r>
              <a:rPr lang="it-IT" sz="2000" dirty="0"/>
              <a:t> la cui idea di base è la realizzazione di un dispositivo economico, concepito per stimolare l'insegnamento di base dell'informatica e della programmazione nelle scuole. Oggi viene utilizzato per progetti che non necessitano di una elevata potenza di calcolo. Viene molto utilizzato anche nell’ ambito IOT.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55600B-0C02-4576-8534-F86A1E0E13E3}"/>
              </a:ext>
            </a:extLst>
          </p:cNvPr>
          <p:cNvSpPr txBox="1"/>
          <p:nvPr/>
        </p:nvSpPr>
        <p:spPr>
          <a:xfrm>
            <a:off x="685798" y="4177284"/>
            <a:ext cx="5410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L'Internet delle cose è una possibile evoluzione dell'uso della Rete: gli oggetti si rendono riconoscibili e acquisiscono intelligenza grazie al fatto di poter comunicare dati su se stessi e accedere ad informazioni aggregate da parte di altri dispositivi.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E43E125-E39F-4BA9-9242-969EBC52D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8" y="3246882"/>
            <a:ext cx="5624512" cy="3036400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25648C4E-AF7B-44A7-9AE4-AB05B084CE10}"/>
              </a:ext>
            </a:extLst>
          </p:cNvPr>
          <p:cNvSpPr txBox="1">
            <a:spLocks/>
          </p:cNvSpPr>
          <p:nvPr/>
        </p:nvSpPr>
        <p:spPr>
          <a:xfrm>
            <a:off x="685797" y="2898843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err="1"/>
              <a:t>Iot</a:t>
            </a:r>
            <a:r>
              <a:rPr lang="it-IT" dirty="0"/>
              <a:t> (internet of </a:t>
            </a:r>
            <a:r>
              <a:rPr lang="it-IT" dirty="0" err="1"/>
              <a:t>things</a:t>
            </a:r>
            <a:r>
              <a:rPr lang="it-IT" dirty="0"/>
              <a:t>)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6E86B3E-77C5-4E24-BC86-20F3C4ECF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148" y="427294"/>
            <a:ext cx="1703832" cy="113818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41DB837-4F50-458B-8F72-FB4199005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055" y="490145"/>
            <a:ext cx="800894" cy="10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8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C463F7AA-ADAA-413D-9D0A-CE96E1DF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096" y="0"/>
            <a:ext cx="6858000" cy="6858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E4E093-1711-4DDA-8960-DA3673B31AB0}"/>
              </a:ext>
            </a:extLst>
          </p:cNvPr>
          <p:cNvSpPr txBox="1"/>
          <p:nvPr/>
        </p:nvSpPr>
        <p:spPr>
          <a:xfrm>
            <a:off x="198120" y="1893212"/>
            <a:ext cx="496824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it-IT" sz="2000" dirty="0" err="1"/>
              <a:t>Raspberry</a:t>
            </a:r>
            <a:r>
              <a:rPr lang="it-IT" sz="2000" dirty="0"/>
              <a:t> </a:t>
            </a:r>
            <a:r>
              <a:rPr lang="it-IT" sz="2000" dirty="0" err="1"/>
              <a:t>Pi</a:t>
            </a:r>
            <a:r>
              <a:rPr lang="it-IT" sz="2000" dirty="0"/>
              <a:t> 3 integra un processore quad-core ARM Cortex-A53 da 1,2 GHz a 64-bit (</a:t>
            </a:r>
            <a:r>
              <a:rPr lang="it-IT" sz="2000" dirty="0" err="1"/>
              <a:t>SoC</a:t>
            </a:r>
            <a:r>
              <a:rPr lang="it-IT" sz="2000" dirty="0"/>
              <a:t> BCM2837), Connettività Wi-Fi 802.11n e Bluetooth 4.1. </a:t>
            </a:r>
          </a:p>
          <a:p>
            <a:pPr algn="ctr" fontAlgn="base"/>
            <a:r>
              <a:rPr lang="it-IT" sz="2000" dirty="0"/>
              <a:t>Possiede 1 GB di RAM e 4 porte USB, 1 entrata HDMI e un ingresso micro-USB per l’alimentazione.</a:t>
            </a:r>
          </a:p>
          <a:p>
            <a:pPr algn="ctr" fontAlgn="base"/>
            <a:endParaRPr lang="it-IT" sz="2000" dirty="0"/>
          </a:p>
          <a:p>
            <a:pPr algn="ctr" fontAlgn="base"/>
            <a:r>
              <a:rPr lang="it-IT" sz="2000" dirty="0"/>
              <a:t>E’ 10 volte più performante del suo predecessore e inoltre non ha bisogno di ulteriori moduli aggiuntivi bensì è già perfettamente funzionante appena acquistato.</a:t>
            </a:r>
          </a:p>
          <a:p>
            <a:endParaRPr lang="it-IT" dirty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DC1C48E2-A55A-4789-B8F0-FD074A23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91132"/>
            <a:ext cx="4053840" cy="1402080"/>
          </a:xfrm>
        </p:spPr>
        <p:txBody>
          <a:bodyPr/>
          <a:lstStyle/>
          <a:p>
            <a:pPr algn="ctr"/>
            <a:r>
              <a:rPr lang="it-IT" dirty="0"/>
              <a:t>Caratteristiche</a:t>
            </a:r>
            <a:br>
              <a:rPr lang="it-IT" dirty="0"/>
            </a:br>
            <a:r>
              <a:rPr lang="it-IT" dirty="0"/>
              <a:t>tecniche</a:t>
            </a:r>
          </a:p>
        </p:txBody>
      </p:sp>
    </p:spTree>
    <p:extLst>
      <p:ext uri="{BB962C8B-B14F-4D97-AF65-F5344CB8AC3E}">
        <p14:creationId xmlns:p14="http://schemas.microsoft.com/office/powerpoint/2010/main" val="60275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6064CC-8561-4183-AC6D-A2D63C3401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Illustrazione Progetto</a:t>
            </a:r>
            <a:br>
              <a:rPr lang="it-IT" dirty="0"/>
            </a:br>
            <a:r>
              <a:rPr lang="it-IT" dirty="0"/>
              <a:t>(step by step)</a:t>
            </a:r>
          </a:p>
        </p:txBody>
      </p:sp>
    </p:spTree>
    <p:extLst>
      <p:ext uri="{BB962C8B-B14F-4D97-AF65-F5344CB8AC3E}">
        <p14:creationId xmlns:p14="http://schemas.microsoft.com/office/powerpoint/2010/main" val="349788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2D437D-A47E-4C3D-94CD-B0BF3A9E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78453"/>
            <a:ext cx="10131425" cy="1456267"/>
          </a:xfrm>
        </p:spPr>
        <p:txBody>
          <a:bodyPr/>
          <a:lstStyle/>
          <a:p>
            <a:r>
              <a:rPr lang="it-IT" dirty="0"/>
              <a:t>Server Cloud Locale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22275D-D9C2-4F6F-82BC-DC6B9E320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453" y="497526"/>
            <a:ext cx="1018120" cy="10181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CD1B0D9-E577-4260-A41E-D414F5D64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69454"/>
            <a:ext cx="685800" cy="874264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3F78D798-B49F-4E41-9A02-35EC92DC7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220515"/>
              </p:ext>
            </p:extLst>
          </p:nvPr>
        </p:nvGraphicFramePr>
        <p:xfrm>
          <a:off x="685800" y="1806647"/>
          <a:ext cx="760476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9440">
                  <a:extLst>
                    <a:ext uri="{9D8B030D-6E8A-4147-A177-3AD203B41FA5}">
                      <a16:colId xmlns:a16="http://schemas.microsoft.com/office/drawing/2014/main" val="1955897627"/>
                    </a:ext>
                  </a:extLst>
                </a:gridCol>
                <a:gridCol w="4465320">
                  <a:extLst>
                    <a:ext uri="{9D8B030D-6E8A-4147-A177-3AD203B41FA5}">
                      <a16:colId xmlns:a16="http://schemas.microsoft.com/office/drawing/2014/main" val="5785066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81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Pixel OS (Basato su </a:t>
                      </a:r>
                      <a:r>
                        <a:rPr lang="it-IT" dirty="0" err="1"/>
                        <a:t>Raspbian</a:t>
                      </a:r>
                      <a:r>
                        <a:rPr lang="it-IT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Raspberry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Pi</a:t>
                      </a:r>
                      <a:r>
                        <a:rPr lang="it-IT" dirty="0"/>
                        <a:t> 3 Modello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58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dirty="0" err="1"/>
                        <a:t>Owncloud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Scheda SD </a:t>
                      </a:r>
                      <a:r>
                        <a:rPr lang="it-IT" sz="1800" dirty="0" err="1"/>
                        <a:t>SanDisk</a:t>
                      </a:r>
                      <a:r>
                        <a:rPr lang="it-IT" sz="1800" dirty="0"/>
                        <a:t> 16GB Cl.10 (98 MB/sec)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12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Apache-PHP-</a:t>
                      </a:r>
                      <a:r>
                        <a:rPr lang="it-IT" dirty="0" err="1"/>
                        <a:t>SQLite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Monitor-Mouse-Tastiera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6934"/>
                  </a:ext>
                </a:extLst>
              </a:tr>
            </a:tbl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AEB76798-3C3D-4C4E-A224-84CC5F4C3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823" y="1806647"/>
            <a:ext cx="1700931" cy="114005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2DC7274-AE64-4E01-B412-BB7D284F6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888" y="4800827"/>
            <a:ext cx="2163955" cy="152906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9F48CE9-8F49-4DC2-B207-973C2ABD2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392633"/>
            <a:ext cx="5227320" cy="293725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F9D85D0-900A-4074-B28D-FA5F6E7CB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2888" y="3683198"/>
            <a:ext cx="1704505" cy="92566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9900973-B0DA-4F21-BFAC-82A4831A7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9824" y="3018625"/>
            <a:ext cx="1034216" cy="748017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EBD195F-2B6B-437B-BCAF-C2A8C27813BE}"/>
              </a:ext>
            </a:extLst>
          </p:cNvPr>
          <p:cNvSpPr txBox="1"/>
          <p:nvPr/>
        </p:nvSpPr>
        <p:spPr>
          <a:xfrm>
            <a:off x="6775257" y="806531"/>
            <a:ext cx="4039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Preparazione: Materiale Utilizzato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F18ADD54-1CC9-4361-B056-8555659DF5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6611" y="4962956"/>
            <a:ext cx="1935480" cy="136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7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C0843A-7A75-498D-AA67-7984596A7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78452"/>
            <a:ext cx="10131425" cy="1456267"/>
          </a:xfrm>
        </p:spPr>
        <p:txBody>
          <a:bodyPr>
            <a:normAutofit/>
          </a:bodyPr>
          <a:lstStyle/>
          <a:p>
            <a:r>
              <a:rPr lang="it-IT" dirty="0"/>
              <a:t>Server Cloud Locale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84F8BEB-F2CB-48D9-BB1F-75826CCE2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300" y="497525"/>
            <a:ext cx="1018120" cy="10181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F8B2D2A-F055-44AD-AD1C-65A73001D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69453"/>
            <a:ext cx="685800" cy="87426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47EC8A-47F1-4EB2-B0CA-E568EDAD6A11}"/>
              </a:ext>
            </a:extLst>
          </p:cNvPr>
          <p:cNvSpPr txBox="1"/>
          <p:nvPr/>
        </p:nvSpPr>
        <p:spPr>
          <a:xfrm>
            <a:off x="6790373" y="806530"/>
            <a:ext cx="3017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Step 1: Installazione SO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3C564EE-302E-4B7B-8941-8AA37D79D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62" y="1734718"/>
            <a:ext cx="5308616" cy="449316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07FBFB-970D-48EE-93F4-C38EBD656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828" y="1953516"/>
            <a:ext cx="5284118" cy="4055561"/>
          </a:xfrm>
          <a:prstGeom prst="rect">
            <a:avLst/>
          </a:prstGeom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3F3BFEB6-B05A-4D0E-971F-AE5DB58A371E}"/>
              </a:ext>
            </a:extLst>
          </p:cNvPr>
          <p:cNvSpPr/>
          <p:nvPr/>
        </p:nvSpPr>
        <p:spPr>
          <a:xfrm>
            <a:off x="5721033" y="3668877"/>
            <a:ext cx="780840" cy="6248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71589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e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Celestiale</Template>
  <TotalTime>229</TotalTime>
  <Words>549</Words>
  <Application>Microsoft Office PowerPoint</Application>
  <PresentationFormat>Widescreen</PresentationFormat>
  <Paragraphs>73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Celestiale</vt:lpstr>
      <vt:lpstr>Cloud Locale con raspberry pi 3 Mod.b</vt:lpstr>
      <vt:lpstr>Raspberry pi foundation</vt:lpstr>
      <vt:lpstr>What is a Single Board Computer?</vt:lpstr>
      <vt:lpstr>Applications for Single Board Computers</vt:lpstr>
      <vt:lpstr>Il raspberry pi</vt:lpstr>
      <vt:lpstr>Caratteristiche tecniche</vt:lpstr>
      <vt:lpstr>Illustrazione Progetto (step by step)</vt:lpstr>
      <vt:lpstr>Server Cloud Locale</vt:lpstr>
      <vt:lpstr>Server Cloud Locale</vt:lpstr>
      <vt:lpstr>Server Cloud Locale</vt:lpstr>
      <vt:lpstr>Server Cloud Locale</vt:lpstr>
      <vt:lpstr>Server Cloud Locale</vt:lpstr>
      <vt:lpstr>Considerazioni finali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Locale con raspberry pi 3 b</dc:title>
  <dc:creator>Vincenzo Puca</dc:creator>
  <cp:lastModifiedBy>Vincenzo Puca</cp:lastModifiedBy>
  <cp:revision>38</cp:revision>
  <dcterms:created xsi:type="dcterms:W3CDTF">2018-06-16T08:57:05Z</dcterms:created>
  <dcterms:modified xsi:type="dcterms:W3CDTF">2018-06-19T14:14:35Z</dcterms:modified>
</cp:coreProperties>
</file>